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f9cc6dcfd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f9cc6dcfd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f9cc6dcf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f9cc6dcf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9cc6dcf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9cc6dcf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8c342ed4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8c342ed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f9cc6dcf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f9cc6dcf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b69b6dd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b69b6dd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c342ed45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c342ed45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8c342ed4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8c342ed4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8c342ed4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8c342ed4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8c342ed4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8c342ed4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11f7420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11f7420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8c342ed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8c342ed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303a864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303a864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8c342ed45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8c342ed45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89426331b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89426331b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8c342ed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8c342ed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8c342ed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8c342ed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8c342ed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8c342ed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756b87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b756b87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b756b87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b756b87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8942633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8942633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11f7ced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11f7ced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b756b87e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b756b87e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b756b87e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b756b87e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b756b87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b756b87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b756b87e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b756b87e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8c342ed4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8c342ed4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8c342ed45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8c342ed45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8c342ed4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8c342ed4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8c342ed4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8c342ed4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b756b8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b756b8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8c342ed45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8c342ed45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11f7ced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11f7ced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03a864c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03a864c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8c342ed45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8c342ed45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8c342ed45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8c342ed45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8c342ed45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8c342ed4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1f7ced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11f7ced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11f7ced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11f7ced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b69b6dd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b69b6dd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f9cc6dcf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f9cc6dcf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9cc6dc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9cc6dc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jpg"/><Relationship Id="rId4" Type="http://schemas.openxmlformats.org/officeDocument/2006/relationships/hyperlink" Target="http://drive.google.com/file/d/1SGMO7G_Z24fQYYi_1PAI-3WZJTSMTc17/view" TargetMode="External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Relationship Id="rId4" Type="http://schemas.openxmlformats.org/officeDocument/2006/relationships/image" Target="../media/image6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jp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-21075" y="33603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CIS Tech Update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-31550" y="3499650"/>
            <a:ext cx="5739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Chicago Weekly Meeting, May 16 2022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888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Dawit Belayneh and Katie Hughes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122" y="3664986"/>
            <a:ext cx="1034775" cy="1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Detector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4912"/>
            <a:ext cx="4643325" cy="334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675" y="1314899"/>
            <a:ext cx="4643325" cy="334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600" y="1213937"/>
            <a:ext cx="4503400" cy="32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0" y="1213952"/>
            <a:ext cx="4503400" cy="324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RMS/Mean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49" y="1289650"/>
            <a:ext cx="4328501" cy="31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50" y="1289648"/>
            <a:ext cx="4328501" cy="312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75" y="822000"/>
            <a:ext cx="7058050" cy="42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75" y="822000"/>
            <a:ext cx="7058050" cy="42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2246050" y="1226550"/>
            <a:ext cx="958500" cy="95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3406400" y="1491425"/>
            <a:ext cx="172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run wasn’t used in the Mar. Update – LBA HG has bad Amp/Charge ratio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625" y="1136250"/>
            <a:ext cx="3858525" cy="26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6601750" y="2107800"/>
            <a:ext cx="343800" cy="343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1050376"/>
            <a:ext cx="7251975" cy="40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111225" y="971275"/>
            <a:ext cx="8671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Abrupt, large jumps in CIS constant (~50% change)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Channels I saw in the most recent update (April) with this behavior: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LBC_m19_c22_lowgain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LBC_m41_c25_highgain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LBC_m47_c35_lowgain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previous updates (reason why the number of high deviation channels was so high in March):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EBC_m18_c04_lowgain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EBC_m43_ch36-41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EBC_m34_ch39-41_lowgain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LBA_m64_c29_highgain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“Half Gain Switching”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LBC_m41_c25_highgain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3975"/>
            <a:ext cx="4898276" cy="35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850" y="445013"/>
            <a:ext cx="3534450" cy="24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025" y="2921675"/>
            <a:ext cx="3258076" cy="22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463425" y="344985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6047800" y="85350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3125725" y="206250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5922100" y="3382725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LBC_m47_c35_lowgain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550"/>
            <a:ext cx="5011550" cy="36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082" y="445025"/>
            <a:ext cx="3118592" cy="21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072" y="2815681"/>
            <a:ext cx="3118599" cy="2126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1438800" y="3451850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6138250" y="977425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1544075" y="1695075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6285125" y="3356450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LBC_m19_c22_lowgain</a:t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2300"/>
            <a:ext cx="4093824" cy="29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800" y="135050"/>
            <a:ext cx="3410072" cy="23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850" y="2743350"/>
            <a:ext cx="2405449" cy="16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1400" y="2743344"/>
            <a:ext cx="2405449" cy="16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6047800" y="85350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4432950" y="299345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6884875" y="299345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1033450" y="1749750"/>
            <a:ext cx="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1493525" y="299345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1590325" y="3530100"/>
            <a:ext cx="2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11225" y="971275"/>
            <a:ext cx="46689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Updates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ATLAS Control Room Shifts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DQL Shift &amp; Sim Work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Quick Life Update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11111" l="0" r="0" t="0"/>
          <a:stretch/>
        </p:blipFill>
        <p:spPr>
          <a:xfrm>
            <a:off x="4922582" y="822000"/>
            <a:ext cx="3646369" cy="4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135050" y="822000"/>
            <a:ext cx="6022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New ROOT Macros to: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Easily plot raw CIS runs (ADC count vs pC plots)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Plot all timing and amp/charge plots (useful for choosing good runs to use in update)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Check if pulses are missing from CIS runs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New documentation for next techs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TODO: Macro for pulse shape?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Work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50" y="2889800"/>
            <a:ext cx="3177701" cy="2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39975"/>
            <a:ext cx="3323825" cy="22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950" y="1030000"/>
            <a:ext cx="2512177" cy="17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ACR Shifts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111225" y="971275"/>
            <a:ext cx="5615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Katie has worked 9 shifts at the Calo/FWD desk, starting from late February!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Roles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Monitor detector status / alarms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Take calibration runs (occasionally)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Call experts if problems arise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Communicate information to next shifter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ACR Shifting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375" y="868312"/>
            <a:ext cx="2965153" cy="3953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35"/>
          <p:cNvCxnSpPr/>
          <p:nvPr/>
        </p:nvCxnSpPr>
        <p:spPr>
          <a:xfrm>
            <a:off x="4864100" y="2455725"/>
            <a:ext cx="95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-55050"/>
            <a:ext cx="645160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2106900" y="4783650"/>
            <a:ext cx="4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Muons in the overnight cosmics run in Feb.!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2106900" y="4783650"/>
            <a:ext cx="4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was active during my April shift – 6.8 TeV!!!</a:t>
            </a:r>
            <a:r>
              <a:rPr lang="en"/>
              <a:t> 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00" y="332325"/>
            <a:ext cx="5971795" cy="447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 title="Injection-handshake-finished___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0307" y="152400"/>
            <a:ext cx="1157775" cy="11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7624238" y="1310175"/>
            <a:ext cx="132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alert sound that went off periodically, scaring me every time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00" y="0"/>
            <a:ext cx="3358228" cy="447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49" y="0"/>
            <a:ext cx="3358228" cy="447762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2106900" y="4700675"/>
            <a:ext cx="4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Sunrise after leaving overnight shifts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LAr Simulation Work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111225" y="971275"/>
            <a:ext cx="8873400" cy="384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for the work: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ATLAS geometry is complicated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makes simulation jobs slow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to this problem: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FastCaloSim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framework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fast simulation of particle energy response of ATLAS detector by simplifying the geometry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particular, accordion feature in LAr Calo is replaced by</a:t>
            </a:r>
            <a:r>
              <a:rPr b="1"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prismatic cells</a:t>
            </a:r>
            <a:endParaRPr b="1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account for effects of accordion structure on the energy response of LAr detector </a:t>
            </a: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FastCaloSim processing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obtain a </a:t>
            </a:r>
            <a:r>
              <a:rPr b="1" lang="en">
                <a:solidFill>
                  <a:srgbClr val="1E539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model of layer energy modulation as a function of phi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arising from accordion structure of LAr Calorimeter.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product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functional form (TGraph) for the layer energy modulation in each EM layer of LAr Calo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muon events generated at the center of detector to sample layer energy dependence on phi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Energy Correction due to Accordion Structure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Accordion Structure &amp; FastCaloSim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4">
            <a:alphaModFix/>
          </a:blip>
          <a:srcRect b="9647" l="29205" r="26165" t="11853"/>
          <a:stretch/>
        </p:blipFill>
        <p:spPr>
          <a:xfrm>
            <a:off x="109625" y="822000"/>
            <a:ext cx="4869850" cy="41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5084925" y="913875"/>
            <a:ext cx="3807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FastCaloSim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is a framework that provides fast simulation of particle energy response of ATLAS detector.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simplification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for fast simulation in LAr EM layers: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idealize accordion wiggles by prismatic cells in 3D space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physics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on idealized detector geometry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Correct for accordion effect on energy deposition at the 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implement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correction, we need to understand the phi dependence of energy deposition arising from the accordion structure.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Non-homogeneous 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 Fields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5084925" y="913875"/>
            <a:ext cx="380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Electric Field between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cathode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anode plates not perfectly homogenous due to zig-zag shape of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accordion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Affects how much Ionization of LAr medium is collected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E539F"/>
              </a:buClr>
              <a:buSzPts val="1200"/>
              <a:buFont typeface="Times New Roman"/>
              <a:buChar char="-"/>
            </a:pPr>
            <a:r>
              <a:rPr b="1" lang="en" sz="1200">
                <a:solidFill>
                  <a:srgbClr val="1E539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the layer energy response of the detector is periodically modulated as a function of the phi value of particle trajectory.</a:t>
            </a:r>
            <a:endParaRPr b="1" sz="1200">
              <a:solidFill>
                <a:srgbClr val="1E539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300" y="913875"/>
            <a:ext cx="2496250" cy="366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2"/>
          <p:cNvCxnSpPr/>
          <p:nvPr/>
        </p:nvCxnSpPr>
        <p:spPr>
          <a:xfrm flipH="1" rot="10800000">
            <a:off x="1068013" y="4562651"/>
            <a:ext cx="2904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42"/>
          <p:cNvSpPr txBox="1"/>
          <p:nvPr/>
        </p:nvSpPr>
        <p:spPr>
          <a:xfrm>
            <a:off x="1068015" y="4484908"/>
            <a:ext cx="2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φ</a:t>
            </a:r>
            <a:endParaRPr/>
          </a:p>
        </p:txBody>
      </p:sp>
      <p:cxnSp>
        <p:nvCxnSpPr>
          <p:cNvPr id="368" name="Google Shape;368;p42"/>
          <p:cNvCxnSpPr/>
          <p:nvPr/>
        </p:nvCxnSpPr>
        <p:spPr>
          <a:xfrm flipH="1" rot="10800000">
            <a:off x="1076559" y="4203552"/>
            <a:ext cx="8400" cy="3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2"/>
          <p:cNvSpPr txBox="1"/>
          <p:nvPr/>
        </p:nvSpPr>
        <p:spPr>
          <a:xfrm>
            <a:off x="831567" y="4205740"/>
            <a:ext cx="2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Charge Injection System (CIS)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111225" y="971275"/>
            <a:ext cx="8873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Muons (|Pdg = 13|) generated at the center of detector with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CME of 100 Gev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 &lt; phi &lt; 2𝝅 &amp; 0.2 &lt; |eta| &lt; 0.25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Eta range does not cover the whole of EM layers; used for testing purposes for now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Advantages of Muons: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Heavier mass means more localized energy depositions (compared to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electrons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or photons). This gives us better phi precision during our scan.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Disadvantage of Muons: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Heavier mass means muons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deposit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on average only 3-4 Gev with minimal ionization. This, in-turn, increases our energy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uncertainty, requiring larger size of input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Muon event selection: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are only interested in Muon events that mainly deposit energy through MIPs. Other forms of deposition, for example, photon-radiation contribute to uncertainty in energy deposited at a particular phi value.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Therefore, we only keep muons with high enough final energies (E &gt; 92 Gev).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Statistics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Truth Energy of Muons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7530056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/>
          <p:nvPr/>
        </p:nvSpPr>
        <p:spPr>
          <a:xfrm>
            <a:off x="4241325" y="1359100"/>
            <a:ext cx="2542500" cy="330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4"/>
          <p:cNvSpPr txBox="1"/>
          <p:nvPr/>
        </p:nvSpPr>
        <p:spPr>
          <a:xfrm>
            <a:off x="972475" y="2975975"/>
            <a:ext cx="28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Region of large non-MIP energy deposition</a:t>
            </a:r>
            <a:endParaRPr i="1"/>
          </a:p>
        </p:txBody>
      </p:sp>
      <p:sp>
        <p:nvSpPr>
          <p:cNvPr id="392" name="Google Shape;392;p44"/>
          <p:cNvSpPr txBox="1"/>
          <p:nvPr/>
        </p:nvSpPr>
        <p:spPr>
          <a:xfrm>
            <a:off x="4323325" y="1464550"/>
            <a:ext cx="16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Selected events</a:t>
            </a:r>
            <a:endParaRPr i="1"/>
          </a:p>
        </p:txBody>
      </p:sp>
      <p:sp>
        <p:nvSpPr>
          <p:cNvPr id="393" name="Google Shape;393;p44"/>
          <p:cNvSpPr txBox="1"/>
          <p:nvPr/>
        </p:nvSpPr>
        <p:spPr>
          <a:xfrm>
            <a:off x="7135306" y="4604534"/>
            <a:ext cx="11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 (Mev)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439900" y="1936700"/>
            <a:ext cx="35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 for Layer 2 of LAr EM layers. Most important for this work as it is the layer with the most phi partitions.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" y="961388"/>
            <a:ext cx="5609327" cy="32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5"/>
          <p:cNvSpPr txBox="1"/>
          <p:nvPr/>
        </p:nvSpPr>
        <p:spPr>
          <a:xfrm>
            <a:off x="4971299" y="3896084"/>
            <a:ext cx="3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φ</a:t>
            </a:r>
            <a:endParaRPr sz="1200"/>
          </a:p>
        </p:txBody>
      </p:sp>
      <p:sp>
        <p:nvSpPr>
          <p:cNvPr id="406" name="Google Shape;406;p45"/>
          <p:cNvSpPr txBox="1"/>
          <p:nvPr/>
        </p:nvSpPr>
        <p:spPr>
          <a:xfrm>
            <a:off x="58938" y="974400"/>
            <a:ext cx="89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 [Mev]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Con’t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5780689" cy="36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/>
        </p:nvSpPr>
        <p:spPr>
          <a:xfrm>
            <a:off x="5626300" y="2169400"/>
            <a:ext cx="3205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0.0 &lt; |eta| &lt; 1.3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[8 Million events] 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 events]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Con’t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5626300" y="2169400"/>
            <a:ext cx="3205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0.0 &lt; |eta| &lt; 1.3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[8 Million events] 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 events]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5321499" cy="339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Con’t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5626300" y="2169400"/>
            <a:ext cx="3205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0.0 &lt; |eta| &lt; 1.3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[8 Million events] 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 events]</a:t>
            </a:r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5321500" cy="373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Con’t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5626300" y="2169400"/>
            <a:ext cx="3205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0.0 &lt; |eta| &lt; 1.3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[8 Million events] 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 events]</a:t>
            </a:r>
            <a:endParaRPr/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5321499" cy="338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Con’t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5626300" y="2169400"/>
            <a:ext cx="3205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0.0 &lt; |eta| &lt; 1.3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[8 Million events] 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 events]</a:t>
            </a:r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" y="1064525"/>
            <a:ext cx="5321500" cy="340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 Updates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2"/>
          <p:cNvPicPr preferRelativeResize="0"/>
          <p:nvPr/>
        </p:nvPicPr>
        <p:blipFill rotWithShape="1">
          <a:blip r:embed="rId3">
            <a:alphaModFix/>
          </a:blip>
          <a:srcRect b="14209" l="13462" r="10306" t="11858"/>
          <a:stretch/>
        </p:blipFill>
        <p:spPr>
          <a:xfrm>
            <a:off x="2205650" y="484201"/>
            <a:ext cx="5128704" cy="37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2"/>
          <p:cNvSpPr txBox="1"/>
          <p:nvPr/>
        </p:nvSpPr>
        <p:spPr>
          <a:xfrm>
            <a:off x="7310100" y="1311963"/>
            <a:ext cx="165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 will do a Masters in Robotics next year at Northwestern! </a:t>
            </a:r>
            <a:endParaRPr/>
          </a:p>
        </p:txBody>
      </p:sp>
      <p:sp>
        <p:nvSpPr>
          <p:cNvPr id="473" name="Google Shape;473;p52"/>
          <p:cNvSpPr txBox="1"/>
          <p:nvPr/>
        </p:nvSpPr>
        <p:spPr>
          <a:xfrm>
            <a:off x="0" y="1300800"/>
            <a:ext cx="183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Dawit</a:t>
            </a:r>
            <a:r>
              <a:rPr lang="en"/>
              <a:t> will do a Masters in Theoretical Physics next year at Perimeter Institute (University of Waterloo)!</a:t>
            </a:r>
            <a:endParaRPr/>
          </a:p>
        </p:txBody>
      </p:sp>
      <p:sp>
        <p:nvSpPr>
          <p:cNvPr id="474" name="Google Shape;474;p52"/>
          <p:cNvSpPr txBox="1"/>
          <p:nvPr/>
        </p:nvSpPr>
        <p:spPr>
          <a:xfrm>
            <a:off x="2450450" y="4294500"/>
            <a:ext cx="408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new techs coming in the end of June, Peter Camporeale and Jacky Li!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1408">
            <a:off x="6404183" y="179480"/>
            <a:ext cx="1013709" cy="163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025" y="3322773"/>
            <a:ext cx="14214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7822">
            <a:off x="267620" y="105077"/>
            <a:ext cx="2864955" cy="94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4325" y="2571750"/>
            <a:ext cx="1603926" cy="20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11225" y="971275"/>
            <a:ext cx="8671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Calibration system for front-end readout electronics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Simulates physics signals by injecting a known charge and measuring the electronic response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Characterizes each readout channel with a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0" y="2571750"/>
            <a:ext cx="6167404" cy="21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Unusually High # of High Deviation Channels</a:t>
            </a:r>
            <a:endParaRPr/>
          </a:p>
        </p:txBody>
      </p:sp>
      <p:sp>
        <p:nvSpPr>
          <p:cNvPr id="489" name="Google Shape;489;p54"/>
          <p:cNvSpPr txBox="1"/>
          <p:nvPr>
            <p:ph idx="1" type="body"/>
          </p:nvPr>
        </p:nvSpPr>
        <p:spPr>
          <a:xfrm>
            <a:off x="311700" y="1082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61 channels in the update have &gt;|5%| change: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45 come from demonstrator LBA_m14 (around 20-40% change)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12 come from EBC_m43_ch36-41 (All around 50% change! These channels were at half gain levels during the last CIS update, but have now returned to normal levels…)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Remaining 4 channels are already far from detector average, and have deviations around 5-10% (normal)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/>
          <p:nvPr>
            <p:ph type="title"/>
          </p:nvPr>
        </p:nvSpPr>
        <p:spPr>
          <a:xfrm>
            <a:off x="311700" y="14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Deviation Channels (LBA14)</a:t>
            </a:r>
            <a:endParaRPr/>
          </a:p>
        </p:txBody>
      </p:sp>
      <p:sp>
        <p:nvSpPr>
          <p:cNvPr id="496" name="Google Shape;4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311700" y="8279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LG drop in value (to 0), HG rises in value.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Sasha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8538"/>
            <a:ext cx="3931050" cy="28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512" y="1749639"/>
            <a:ext cx="4149874" cy="29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type="title"/>
          </p:nvPr>
        </p:nvSpPr>
        <p:spPr>
          <a:xfrm>
            <a:off x="311700" y="14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Deviation Channels (EBC_m43_ch36-41)</a:t>
            </a:r>
            <a:endParaRPr/>
          </a:p>
        </p:txBody>
      </p:sp>
      <p:sp>
        <p:nvSpPr>
          <p:cNvPr id="505" name="Google Shape;50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6"/>
          <p:cNvSpPr txBox="1"/>
          <p:nvPr>
            <p:ph idx="1" type="body"/>
          </p:nvPr>
        </p:nvSpPr>
        <p:spPr>
          <a:xfrm>
            <a:off x="311700" y="92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CIS constant reflects most recent value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5" y="1704725"/>
            <a:ext cx="4405126" cy="31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025" y="1674375"/>
            <a:ext cx="4489275" cy="3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11225" y="971275"/>
            <a:ext cx="8671500" cy="20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60 injections of a set charge sampled 7 times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 steps varying phase between injection and sampling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 capacitor discharges each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Mean amplitude of pulse measured for different charges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Amplitude (ADC counts) vs charge (pC) fit gives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each of ~19,700 channels!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Calculation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39143" l="0" r="0" t="0"/>
          <a:stretch/>
        </p:blipFill>
        <p:spPr>
          <a:xfrm>
            <a:off x="978899" y="3060475"/>
            <a:ext cx="7186202" cy="20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11225" y="896563"/>
            <a:ext cx="86715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Generate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plots of CIS constants vs time over last month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 through plots by hand to check validity of constants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Good CIS plots are very stable over time and close to the detector mean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Manually make any necessary changes/recalibrations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Upload corrected constants to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75" y="2729625"/>
            <a:ext cx="3347455" cy="24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061" y="2729646"/>
            <a:ext cx="3347451" cy="2413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2329050" y="407075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CIS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6268675" y="407075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r>
              <a:rPr lang="en"/>
              <a:t> CIS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11225" y="971275"/>
            <a:ext cx="44607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March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110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61 (!!!)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Update Summaries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572000" y="971275"/>
            <a:ext cx="41118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April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55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9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125" y="2072525"/>
            <a:ext cx="4015175" cy="289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38" y="2072513"/>
            <a:ext cx="4015179" cy="2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(Low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1.29 ADC counts/pC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4438464" cy="32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075" y="974400"/>
            <a:ext cx="4438474" cy="32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(High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81 ADC counts/pC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4438464" cy="32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075" y="974400"/>
            <a:ext cx="4438474" cy="32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